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84" r:id="rId2"/>
  </p:sldMasterIdLst>
  <p:notesMasterIdLst>
    <p:notesMasterId r:id="rId6"/>
  </p:notesMasterIdLst>
  <p:sldIdLst>
    <p:sldId id="258" r:id="rId3"/>
    <p:sldId id="379" r:id="rId4"/>
    <p:sldId id="397" r:id="rId5"/>
  </p:sldIdLst>
  <p:sldSz cx="12192000" cy="6858000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96" d="100"/>
          <a:sy n="96" d="100"/>
        </p:scale>
        <p:origin x="72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5C41F-638F-4EEB-9F58-4C8AABDA9F95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5762D-C956-4C81-83F3-EDE3ADA1A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61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8113" y="1350963"/>
            <a:ext cx="6480175" cy="36464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04">
              <a:defRPr/>
            </a:pPr>
            <a:endParaRPr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ko-KR"/>
              <a:t>Chapter 2</a:t>
            </a:r>
            <a:endParaRPr lang="ko-KR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38BC13-4F1B-4017-9FCD-4359E416A5DF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7463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Responsibility to violation of rights/justice</a:t>
            </a:r>
            <a:endParaRPr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ko-KR"/>
              <a:t>Chapter 2</a:t>
            </a:r>
            <a:endParaRPr lang="ko-KR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38BC13-4F1B-4017-9FCD-4359E416A5DF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5556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91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073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585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600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80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937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09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771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079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217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276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10/26/2021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10/26/2021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10/26/2021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C1C18-307B-4F68-A007-B5B542270E8D}" type="datetimeFigureOut">
              <a:rPr lang="en-US" smtClean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590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4B117D-8D37-42BB-919B-1DA8BE5F9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146" y="2183458"/>
            <a:ext cx="8050695" cy="2491084"/>
          </a:xfrm>
        </p:spPr>
        <p:txBody>
          <a:bodyPr>
            <a:noAutofit/>
          </a:bodyPr>
          <a:lstStyle/>
          <a:p>
            <a:r>
              <a:rPr lang="en-US" sz="4200" dirty="0">
                <a:solidFill>
                  <a:schemeClr val="accent5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Limitations of </a:t>
            </a:r>
            <a:br>
              <a:rPr lang="en-US" sz="4200" dirty="0">
                <a:solidFill>
                  <a:schemeClr val="accent5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</a:br>
            <a:r>
              <a:rPr lang="en-US" sz="4200" dirty="0">
                <a:solidFill>
                  <a:schemeClr val="accent5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the Human Rights Approach</a:t>
            </a:r>
            <a:br>
              <a:rPr lang="en-US" sz="4200" dirty="0">
                <a:solidFill>
                  <a:schemeClr val="accent5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</a:br>
            <a:r>
              <a:rPr lang="en-US" sz="4200" dirty="0">
                <a:latin typeface="Constantia" panose="02030602050306030303" pitchFamily="18" charset="0"/>
              </a:rPr>
              <a:t> </a:t>
            </a:r>
            <a:r>
              <a:rPr lang="en-US" sz="4200" dirty="0">
                <a:solidFill>
                  <a:schemeClr val="accent5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to </a:t>
            </a:r>
            <a:r>
              <a:rPr lang="en-US" sz="4200" dirty="0">
                <a:solidFill>
                  <a:srgbClr val="FFC000"/>
                </a:solidFill>
                <a:latin typeface="Constantia" panose="02030602050306030303" pitchFamily="18" charset="0"/>
              </a:rPr>
              <a:t>Climate Loss and Damage</a:t>
            </a:r>
            <a:br>
              <a:rPr lang="en-US" sz="4200" dirty="0">
                <a:solidFill>
                  <a:srgbClr val="FFC000"/>
                </a:solidFill>
                <a:latin typeface="Constantia" panose="02030602050306030303" pitchFamily="18" charset="0"/>
              </a:rPr>
            </a:br>
            <a:r>
              <a:rPr lang="en-US" sz="3200" dirty="0">
                <a:latin typeface="Constantia" panose="02030602050306030303" pitchFamily="18" charset="0"/>
              </a:rPr>
              <a:t>: </a:t>
            </a:r>
            <a:r>
              <a:rPr lang="en-US" sz="3200" dirty="0">
                <a:solidFill>
                  <a:schemeClr val="tx2"/>
                </a:solidFill>
                <a:latin typeface="Constantia" panose="02030602050306030303" pitchFamily="18" charset="0"/>
              </a:rPr>
              <a:t>From the Politico-Theoretical Perspective</a:t>
            </a:r>
            <a:r>
              <a:rPr lang="en-US" sz="4200" dirty="0">
                <a:solidFill>
                  <a:srgbClr val="FFC000"/>
                </a:solidFill>
                <a:latin typeface="Constantia" panose="02030602050306030303" pitchFamily="18" charset="0"/>
              </a:rPr>
              <a:t> 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BBE1A2B-D11B-4A05-8FC6-E42B9A9FEB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3687" y="5164710"/>
            <a:ext cx="5893904" cy="1160213"/>
          </a:xfrm>
        </p:spPr>
        <p:txBody>
          <a:bodyPr>
            <a:noAutofit/>
          </a:bodyPr>
          <a:lstStyle/>
          <a:p>
            <a:pPr>
              <a:lnSpc>
                <a:spcPct val="50000"/>
              </a:lnSpc>
            </a:pPr>
            <a:r>
              <a:rPr lang="en-US" sz="2400" dirty="0">
                <a:latin typeface="Constantia" panose="02030602050306030303" pitchFamily="18" charset="0"/>
              </a:rPr>
              <a:t>Kumie Hattori</a:t>
            </a:r>
          </a:p>
          <a:p>
            <a:pPr>
              <a:lnSpc>
                <a:spcPct val="50000"/>
              </a:lnSpc>
            </a:pPr>
            <a:r>
              <a:rPr lang="en-US" sz="2000" dirty="0">
                <a:latin typeface="Constantia" panose="02030602050306030303" pitchFamily="18" charset="0"/>
              </a:rPr>
              <a:t>Graduate School of Global Environmental Studies</a:t>
            </a:r>
          </a:p>
          <a:p>
            <a:pPr>
              <a:lnSpc>
                <a:spcPct val="50000"/>
              </a:lnSpc>
            </a:pPr>
            <a:r>
              <a:rPr lang="en-US" sz="2000" dirty="0">
                <a:latin typeface="Constantia" panose="02030602050306030303" pitchFamily="18" charset="0"/>
              </a:rPr>
              <a:t>Kyoto University, Japan</a:t>
            </a:r>
          </a:p>
          <a:p>
            <a:pPr>
              <a:lnSpc>
                <a:spcPct val="50000"/>
              </a:lnSpc>
            </a:pPr>
            <a:r>
              <a:rPr lang="en-US" sz="2000" u="sng" dirty="0">
                <a:latin typeface="Constantia" panose="02030602050306030303" pitchFamily="18" charset="0"/>
              </a:rPr>
              <a:t>hattori.kumie.54a@st.kyoto-u.ac.jp  </a:t>
            </a:r>
          </a:p>
        </p:txBody>
      </p:sp>
      <p:sp>
        <p:nvSpPr>
          <p:cNvPr id="8" name="四角形: 1 つの角を切り取り 1 つの角を丸める 7">
            <a:extLst>
              <a:ext uri="{FF2B5EF4-FFF2-40B4-BE49-F238E27FC236}">
                <a16:creationId xmlns:a16="http://schemas.microsoft.com/office/drawing/2014/main" id="{3E5B5914-13B8-45C9-85BB-2E66DC711A41}"/>
              </a:ext>
            </a:extLst>
          </p:cNvPr>
          <p:cNvSpPr/>
          <p:nvPr/>
        </p:nvSpPr>
        <p:spPr>
          <a:xfrm>
            <a:off x="9347199" y="3759200"/>
            <a:ext cx="2552700" cy="273992"/>
          </a:xfrm>
          <a:prstGeom prst="snipRoundRect">
            <a:avLst>
              <a:gd name="adj1" fmla="val 0"/>
              <a:gd name="adj2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698D25-D56A-4FA6-B7FA-588605979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1494" y="0"/>
            <a:ext cx="3240505" cy="1110119"/>
          </a:xfrm>
          <a:prstGeom prst="rect">
            <a:avLst/>
          </a:prstGeom>
        </p:spPr>
      </p:pic>
      <p:sp>
        <p:nvSpPr>
          <p:cNvPr id="5" name="字幕 2">
            <a:extLst>
              <a:ext uri="{FF2B5EF4-FFF2-40B4-BE49-F238E27FC236}">
                <a16:creationId xmlns:a16="http://schemas.microsoft.com/office/drawing/2014/main" id="{F15BCD63-0C5F-46E9-A686-8F0550772B84}"/>
              </a:ext>
            </a:extLst>
          </p:cNvPr>
          <p:cNvSpPr txBox="1">
            <a:spLocks/>
          </p:cNvSpPr>
          <p:nvPr/>
        </p:nvSpPr>
        <p:spPr>
          <a:xfrm>
            <a:off x="8701169" y="3622608"/>
            <a:ext cx="3616159" cy="2295915"/>
          </a:xfrm>
          <a:prstGeom prst="rect">
            <a:avLst/>
          </a:prstGeom>
        </p:spPr>
        <p:txBody>
          <a:bodyPr vert="horz" lIns="91440" tIns="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2000" dirty="0">
                <a:latin typeface="Bahnschrift SemiBold" panose="020B0502040204020203" pitchFamily="34" charset="0"/>
              </a:rPr>
              <a:t>Outline</a:t>
            </a:r>
          </a:p>
          <a:p>
            <a:pPr algn="l">
              <a:lnSpc>
                <a:spcPts val="2000"/>
              </a:lnSpc>
            </a:pPr>
            <a:r>
              <a:rPr lang="en-US" sz="2000" dirty="0">
                <a:solidFill>
                  <a:schemeClr val="bg2"/>
                </a:solidFill>
                <a:latin typeface="Bahnschrift SemiBold" panose="020B0502040204020203" pitchFamily="34" charset="0"/>
              </a:rPr>
              <a:t>         1. HR approach for L&amp;D</a:t>
            </a:r>
          </a:p>
          <a:p>
            <a:pPr algn="l">
              <a:lnSpc>
                <a:spcPts val="2000"/>
              </a:lnSpc>
            </a:pPr>
            <a:r>
              <a:rPr lang="en-US" sz="2000" dirty="0">
                <a:solidFill>
                  <a:schemeClr val="bg2"/>
                </a:solidFill>
                <a:latin typeface="Bahnschrift SemiBold" panose="020B0502040204020203" pitchFamily="34" charset="0"/>
              </a:rPr>
              <a:t>         2. Limitations</a:t>
            </a:r>
          </a:p>
          <a:p>
            <a:pPr algn="l">
              <a:lnSpc>
                <a:spcPts val="2000"/>
              </a:lnSpc>
            </a:pPr>
            <a:r>
              <a:rPr lang="en-US" sz="2000" dirty="0">
                <a:solidFill>
                  <a:schemeClr val="bg2"/>
                </a:solidFill>
                <a:latin typeface="Bahnschrift SemiBold" panose="020B0502040204020203" pitchFamily="34" charset="0"/>
              </a:rPr>
              <a:t>         3. Alternative</a:t>
            </a:r>
          </a:p>
          <a:p>
            <a:pPr algn="l">
              <a:lnSpc>
                <a:spcPts val="2000"/>
              </a:lnSpc>
            </a:pPr>
            <a:r>
              <a:rPr lang="en-US" sz="2000" dirty="0">
                <a:solidFill>
                  <a:schemeClr val="bg2"/>
                </a:solidFill>
                <a:latin typeface="Bahnschrift SemiBold" panose="020B0502040204020203" pitchFamily="34" charset="0"/>
              </a:rPr>
              <a:t>             References</a:t>
            </a:r>
          </a:p>
        </p:txBody>
      </p:sp>
      <p:sp>
        <p:nvSpPr>
          <p:cNvPr id="6" name="字幕 2">
            <a:extLst>
              <a:ext uri="{FF2B5EF4-FFF2-40B4-BE49-F238E27FC236}">
                <a16:creationId xmlns:a16="http://schemas.microsoft.com/office/drawing/2014/main" id="{6F901CDB-F176-4AC6-97A1-DC5BEA91CC36}"/>
              </a:ext>
            </a:extLst>
          </p:cNvPr>
          <p:cNvSpPr txBox="1">
            <a:spLocks/>
          </p:cNvSpPr>
          <p:nvPr/>
        </p:nvSpPr>
        <p:spPr>
          <a:xfrm>
            <a:off x="993071" y="290451"/>
            <a:ext cx="7374315" cy="819668"/>
          </a:xfrm>
          <a:prstGeom prst="rect">
            <a:avLst/>
          </a:prstGeom>
        </p:spPr>
        <p:txBody>
          <a:bodyPr vert="horz" lIns="91440" tIns="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50000"/>
              </a:lnSpc>
            </a:pPr>
            <a:r>
              <a:rPr lang="en-US" dirty="0">
                <a:latin typeface="Constantia" panose="02030602050306030303" pitchFamily="18" charset="0"/>
              </a:rPr>
              <a:t>Online Climate Law &amp; Public Policy Conference</a:t>
            </a:r>
          </a:p>
          <a:p>
            <a:pPr algn="l">
              <a:lnSpc>
                <a:spcPct val="50000"/>
              </a:lnSpc>
            </a:pPr>
            <a:r>
              <a:rPr lang="en-US" i="1" dirty="0">
                <a:latin typeface="Constantia" panose="02030602050306030303" pitchFamily="18" charset="0"/>
              </a:rPr>
              <a:t>Climate Change, the Sustainable Development Goals (SDGs) and the Law</a:t>
            </a:r>
          </a:p>
          <a:p>
            <a:pPr algn="l">
              <a:lnSpc>
                <a:spcPct val="50000"/>
              </a:lnSpc>
            </a:pPr>
            <a:r>
              <a:rPr lang="en-US" dirty="0">
                <a:latin typeface="Constantia" panose="02030602050306030303" pitchFamily="18" charset="0"/>
              </a:rPr>
              <a:t>29-30 October 2021, University of Cambridge</a:t>
            </a:r>
          </a:p>
        </p:txBody>
      </p:sp>
      <p:pic>
        <p:nvPicPr>
          <p:cNvPr id="7" name="ビデオ 6">
            <a:hlinkClick r:id="" action="ppaction://media"/>
            <a:extLst>
              <a:ext uri="{FF2B5EF4-FFF2-40B4-BE49-F238E27FC236}">
                <a16:creationId xmlns:a16="http://schemas.microsoft.com/office/drawing/2014/main" id="{A5190175-228B-4210-9CB7-C3A07FCB1E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7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827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85"/>
    </mc:Choice>
    <mc:Fallback>
      <p:transition spd="slow" advTm="26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5E067-DBCC-4B3B-99C9-3E7B0FA6E595}" type="slidenum">
              <a:rPr kumimoji="0" lang="en-GB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kumimoji="0"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3">
            <a:extLst>
              <a:ext uri="{FF2B5EF4-FFF2-40B4-BE49-F238E27FC236}">
                <a16:creationId xmlns:a16="http://schemas.microsoft.com/office/drawing/2014/main" id="{25D72154-A122-461A-B8F9-3E4B6C02ED6F}"/>
              </a:ext>
            </a:extLst>
          </p:cNvPr>
          <p:cNvSpPr txBox="1">
            <a:spLocks/>
          </p:cNvSpPr>
          <p:nvPr/>
        </p:nvSpPr>
        <p:spPr>
          <a:xfrm>
            <a:off x="-3010186" y="6933576"/>
            <a:ext cx="3448050" cy="5499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 major’s emission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Sales of fuels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kumimoji="0"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Misleading the public about climate science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-1321" y="454108"/>
            <a:ext cx="6329550" cy="4001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  <a:latin typeface="Sitka Banner" panose="02000505000000020004" pitchFamily="2" charset="0"/>
              </a:rPr>
              <a:t>Human rights turn in Climate Change Law?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236895" y="5840148"/>
            <a:ext cx="224286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00" dirty="0"/>
              <a:t>　</a:t>
            </a:r>
          </a:p>
        </p:txBody>
      </p:sp>
      <p:sp>
        <p:nvSpPr>
          <p:cNvPr id="18" name="楕円 14"/>
          <p:cNvSpPr/>
          <p:nvPr/>
        </p:nvSpPr>
        <p:spPr>
          <a:xfrm>
            <a:off x="9840490" y="1240491"/>
            <a:ext cx="2810534" cy="575856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1" name="タイトル 4"/>
          <p:cNvSpPr txBox="1">
            <a:spLocks/>
          </p:cNvSpPr>
          <p:nvPr/>
        </p:nvSpPr>
        <p:spPr>
          <a:xfrm>
            <a:off x="872271" y="648425"/>
            <a:ext cx="10515600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l"/>
            <a:endParaRPr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0" y="0"/>
            <a:ext cx="12192000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Human Rights Approach (HRA) for L&amp;D from the Naturalist View?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8D00A2A-170B-479C-BCBB-7BF782C4340E}"/>
              </a:ext>
            </a:extLst>
          </p:cNvPr>
          <p:cNvSpPr txBox="1"/>
          <p:nvPr/>
        </p:nvSpPr>
        <p:spPr>
          <a:xfrm>
            <a:off x="-1321" y="2364978"/>
            <a:ext cx="6329550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  <a:latin typeface="Sitka Banner" panose="02000505000000020004" pitchFamily="2" charset="0"/>
              </a:rPr>
              <a:t>Is HRA promising in the L&amp;D context as well?</a:t>
            </a:r>
          </a:p>
        </p:txBody>
      </p:sp>
      <p:sp>
        <p:nvSpPr>
          <p:cNvPr id="28" name="右矢印 15">
            <a:extLst>
              <a:ext uri="{FF2B5EF4-FFF2-40B4-BE49-F238E27FC236}">
                <a16:creationId xmlns:a16="http://schemas.microsoft.com/office/drawing/2014/main" id="{7E344DCC-EEB5-4B50-B99D-4071BDFD6AE9}"/>
              </a:ext>
            </a:extLst>
          </p:cNvPr>
          <p:cNvSpPr/>
          <p:nvPr/>
        </p:nvSpPr>
        <p:spPr>
          <a:xfrm>
            <a:off x="201764" y="5693016"/>
            <a:ext cx="2188095" cy="1241184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ja-JP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Question</a:t>
            </a:r>
            <a:endParaRPr kumimoji="1" lang="ja-JP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5902739-1D38-4425-984D-8065EFD1712F}"/>
              </a:ext>
            </a:extLst>
          </p:cNvPr>
          <p:cNvSpPr txBox="1"/>
          <p:nvPr/>
        </p:nvSpPr>
        <p:spPr>
          <a:xfrm>
            <a:off x="2409195" y="6156182"/>
            <a:ext cx="953604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Sitka Banner" panose="02000505000000020004" pitchFamily="2" charset="0"/>
              </a:rPr>
              <a:t>- Identify the limitations of HRA in the L&amp;D context </a:t>
            </a:r>
            <a:r>
              <a:rPr lang="en-US" altLang="ja-JP" sz="2000" dirty="0">
                <a:latin typeface="Sitka Banner" panose="02000505000000020004" pitchFamily="2" charset="0"/>
              </a:rPr>
              <a:t>by examining </a:t>
            </a:r>
            <a:r>
              <a:rPr lang="en-US" altLang="ja-JP" sz="2000" dirty="0">
                <a:solidFill>
                  <a:srgbClr val="0070C0"/>
                </a:solidFill>
                <a:latin typeface="Sitka Banner" panose="02000505000000020004" pitchFamily="2" charset="0"/>
              </a:rPr>
              <a:t>politico-theoretical grounds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F98438A-D693-4B41-8BB9-55DB7B5BEEC1}"/>
              </a:ext>
            </a:extLst>
          </p:cNvPr>
          <p:cNvSpPr txBox="1"/>
          <p:nvPr/>
        </p:nvSpPr>
        <p:spPr>
          <a:xfrm>
            <a:off x="201764" y="934199"/>
            <a:ext cx="11523306" cy="116955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Report on the relationship between climate change and human rights (2009)</a:t>
            </a:r>
          </a:p>
          <a:p>
            <a:pPr marL="342900" indent="-34290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A clue for the litigations (Paris Agreement Art.3).</a:t>
            </a:r>
            <a:r>
              <a:rPr lang="en-US" dirty="0">
                <a:effectLst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number of human rights based CLL since 2015 </a:t>
            </a:r>
          </a:p>
          <a:p>
            <a:pPr marL="342900" indent="-34290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Times New Roman" panose="02020603050405020304" pitchFamily="18" charset="0"/>
                <a:ea typeface="Sitka Heading" panose="02000505000000020004" pitchFamily="2" charset="0"/>
                <a:cs typeface="Times New Roman" panose="02020603050405020304" pitchFamily="18" charset="0"/>
              </a:rPr>
              <a:t>The Inter-American Commission on Human Rights (2013, 2015), </a:t>
            </a:r>
            <a:r>
              <a:rPr lang="en-US" altLang="ja-JP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Urgenda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(2019), </a:t>
            </a:r>
            <a:r>
              <a:rPr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Family Farmers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case (2021)</a:t>
            </a:r>
          </a:p>
          <a:p>
            <a:pPr>
              <a:lnSpc>
                <a:spcPts val="2100"/>
              </a:lnSpc>
            </a:pPr>
            <a:r>
              <a:rPr lang="en-US" dirty="0">
                <a:effectLst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      </a:t>
            </a:r>
            <a:r>
              <a:rPr lang="ja-JP" altLang="en-US" dirty="0">
                <a:effectLst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→ </a:t>
            </a:r>
            <a:r>
              <a:rPr lang="en-US" dirty="0">
                <a:effectLst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HRA as 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the strongest breakthrough to meet justiciability</a:t>
            </a: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63E046F-9D0C-49B8-B3E6-1D7C52AE5BDC}"/>
              </a:ext>
            </a:extLst>
          </p:cNvPr>
          <p:cNvSpPr txBox="1"/>
          <p:nvPr/>
        </p:nvSpPr>
        <p:spPr>
          <a:xfrm>
            <a:off x="201764" y="2851308"/>
            <a:ext cx="11990236" cy="90024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Disaster</a:t>
            </a:r>
            <a:r>
              <a:rPr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liability of carbon majors, duty of government (Philippine 2015)  Climate refugee (</a:t>
            </a:r>
            <a:r>
              <a:rPr lang="en-GB" i="1" dirty="0" err="1">
                <a:effectLst/>
                <a:latin typeface="Times New Roman" panose="02020603050405020304" pitchFamily="18" charset="0"/>
                <a:ea typeface="Sitka Heading" panose="02000505000000020004" pitchFamily="2" charset="0"/>
                <a:cs typeface="Times New Roman" panose="02020603050405020304" pitchFamily="18" charset="0"/>
              </a:rPr>
              <a:t>Teitiota</a:t>
            </a:r>
            <a:r>
              <a:rPr lang="en-GB" dirty="0">
                <a:effectLst/>
                <a:latin typeface="Times New Roman" panose="02020603050405020304" pitchFamily="18" charset="0"/>
                <a:ea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GB" i="1" dirty="0">
                <a:effectLst/>
                <a:latin typeface="Times New Roman" panose="02020603050405020304" pitchFamily="18" charset="0"/>
                <a:ea typeface="Sitka Heading" panose="02000505000000020004" pitchFamily="2" charset="0"/>
                <a:cs typeface="Times New Roman" panose="02020603050405020304" pitchFamily="18" charset="0"/>
              </a:rPr>
              <a:t>v. New Zealand</a:t>
            </a:r>
            <a:r>
              <a:rPr lang="en-GB" dirty="0">
                <a:effectLst/>
                <a:latin typeface="Times New Roman" panose="02020603050405020304" pitchFamily="18" charset="0"/>
                <a:ea typeface="Sitka Heading" panose="02000505000000020004" pitchFamily="2" charset="0"/>
                <a:cs typeface="Times New Roman" panose="02020603050405020304" pitchFamily="18" charset="0"/>
              </a:rPr>
              <a:t>, 2020)</a:t>
            </a: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Times New Roman" panose="02020603050405020304" pitchFamily="18" charset="0"/>
                <a:ea typeface="Sitka Heading" panose="02000505000000020004" pitchFamily="2" charset="0"/>
                <a:cs typeface="Times New Roman" panose="02020603050405020304" pitchFamily="18" charset="0"/>
              </a:rPr>
              <a:t>The continuation of the UNHRC framework</a:t>
            </a:r>
          </a:p>
          <a:p>
            <a:pPr marL="342900" indent="-34290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ea typeface="Sitka Heading" panose="02000505000000020004" pitchFamily="2" charset="0"/>
                <a:cs typeface="Times New Roman" panose="02020603050405020304" pitchFamily="18" charset="0"/>
              </a:rPr>
              <a:t>Possible implementation:</a:t>
            </a:r>
            <a:r>
              <a:rPr lang="en-GB" dirty="0">
                <a:effectLst/>
                <a:latin typeface="Times New Roman" panose="02020603050405020304" pitchFamily="18" charset="0"/>
                <a:ea typeface="Sitka Heading" panose="02000505000000020004" pitchFamily="2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guidelines, monitoring, assessment, and participation (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Toussaint &amp;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Martínez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Blanco 2020</a:t>
            </a:r>
            <a:r>
              <a:rPr lang="en-US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en-GB" dirty="0">
              <a:effectLst/>
              <a:latin typeface="Times New Roman" panose="02020603050405020304" pitchFamily="18" charset="0"/>
              <a:ea typeface="Sitka Heading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A4371E9D-02E7-4B9D-8F4E-1D21B3B819A0}"/>
              </a:ext>
            </a:extLst>
          </p:cNvPr>
          <p:cNvSpPr txBox="1"/>
          <p:nvPr/>
        </p:nvSpPr>
        <p:spPr>
          <a:xfrm>
            <a:off x="421929" y="4344402"/>
            <a:ext cx="6025736" cy="1464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Human rights</a:t>
            </a:r>
          </a:p>
          <a:p>
            <a:r>
              <a:rPr lang="en-US" dirty="0">
                <a:solidFill>
                  <a:srgbClr val="0E101A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(</a:t>
            </a:r>
            <a:r>
              <a:rPr lang="en-US" sz="1800" dirty="0" err="1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i</a:t>
            </a:r>
            <a:r>
              <a:rPr lang="en-US" sz="18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) are grounded in persons’ humanity (‘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naturalist account</a:t>
            </a:r>
            <a:r>
              <a:rPr lang="en-US" sz="18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’)</a:t>
            </a:r>
          </a:p>
          <a:p>
            <a:r>
              <a:rPr lang="en-US" sz="18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(ii) represent </a:t>
            </a: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moral thresholds</a:t>
            </a:r>
            <a:r>
              <a:rPr lang="en-US" sz="18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</a:t>
            </a:r>
          </a:p>
          <a:p>
            <a:r>
              <a:rPr lang="en-US" sz="18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(iii) respect every individual, and</a:t>
            </a:r>
          </a:p>
          <a:p>
            <a:r>
              <a:rPr lang="en-US" sz="18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(iv) take </a:t>
            </a: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priority over other values</a:t>
            </a:r>
            <a:r>
              <a:rPr lang="en-US" sz="18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815AB56-FA65-44EF-A375-F0C738A5E1B8}"/>
              </a:ext>
            </a:extLst>
          </p:cNvPr>
          <p:cNvSpPr txBox="1"/>
          <p:nvPr/>
        </p:nvSpPr>
        <p:spPr>
          <a:xfrm>
            <a:off x="-1320" y="3886236"/>
            <a:ext cx="6329550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  <a:latin typeface="Sitka Banner" panose="02000505000000020004" pitchFamily="2" charset="0"/>
              </a:rPr>
              <a:t>HRA from the Politico-theoretical Perspective (Caney 2009)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7C08532-7E67-47D7-8D71-5163F20C83CE}"/>
              </a:ext>
            </a:extLst>
          </p:cNvPr>
          <p:cNvSpPr/>
          <p:nvPr/>
        </p:nvSpPr>
        <p:spPr>
          <a:xfrm>
            <a:off x="6676083" y="4455930"/>
            <a:ext cx="5364489" cy="14427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ja-JP" dirty="0">
              <a:solidFill>
                <a:srgbClr val="0E101A"/>
              </a:solidFill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ja-JP" altLang="en-US" dirty="0">
                <a:solidFill>
                  <a:srgbClr val="0E101A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✓ </a:t>
            </a:r>
            <a:r>
              <a: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effectively 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target the vulnerable </a:t>
            </a:r>
            <a:r>
              <a:rPr lang="en-US" altLang="ja-JP" dirty="0">
                <a:solidFill>
                  <a:srgbClr val="0E101A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in acute danger</a:t>
            </a:r>
          </a:p>
          <a:p>
            <a:r>
              <a:rPr lang="ja-JP" altLang="en-US" dirty="0">
                <a:solidFill>
                  <a:srgbClr val="0E101A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✓ 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compensation</a:t>
            </a:r>
            <a:r>
              <a:rPr lang="en-US" altLang="ja-JP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solidFill>
                  <a:schemeClr val="tx1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is due </a:t>
            </a:r>
            <a:r>
              <a:rPr lang="en-US" altLang="ja-JP" dirty="0">
                <a:solidFill>
                  <a:srgbClr val="0E101A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to victims</a:t>
            </a:r>
          </a:p>
          <a:p>
            <a:r>
              <a:rPr lang="ja-JP" altLang="en-US" dirty="0">
                <a:solidFill>
                  <a:srgbClr val="0E101A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✓ 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prioritizing prevention </a:t>
            </a:r>
            <a:r>
              <a:rPr lang="en-US" altLang="ja-JP" dirty="0">
                <a:solidFill>
                  <a:srgbClr val="0E101A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of HR violation to adaptation </a:t>
            </a:r>
          </a:p>
          <a:p>
            <a:pPr algn="ctr"/>
            <a:endParaRPr lang="en-US" dirty="0"/>
          </a:p>
        </p:txBody>
      </p:sp>
      <p:sp>
        <p:nvSpPr>
          <p:cNvPr id="3" name="右矢印 2"/>
          <p:cNvSpPr/>
          <p:nvPr/>
        </p:nvSpPr>
        <p:spPr>
          <a:xfrm>
            <a:off x="6178975" y="4677517"/>
            <a:ext cx="488855" cy="89877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ビデオ 4">
            <a:hlinkClick r:id="" action="ppaction://media"/>
            <a:extLst>
              <a:ext uri="{FF2B5EF4-FFF2-40B4-BE49-F238E27FC236}">
                <a16:creationId xmlns:a16="http://schemas.microsoft.com/office/drawing/2014/main" id="{D52519D9-B25E-4143-A72D-FE8F26FAA29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77500" y="5143500"/>
            <a:ext cx="17145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2808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917"/>
    </mc:Choice>
    <mc:Fallback>
      <p:transition spd="slow" advTm="74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  <p:bldP spid="23" grpId="0" animBg="1"/>
      <p:bldP spid="28" grpId="0" animBg="1"/>
      <p:bldP spid="29" grpId="0" animBg="1"/>
      <p:bldP spid="38" grpId="0"/>
      <p:bldP spid="40" grpId="0"/>
      <p:bldP spid="17" grpId="0" animBg="1"/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D72154-A122-461A-B8F9-3E4B6C02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4205"/>
            <a:ext cx="2743200" cy="365125"/>
          </a:xfrm>
        </p:spPr>
        <p:txBody>
          <a:bodyPr/>
          <a:lstStyle/>
          <a:p>
            <a:fld id="{9C15E067-DBCC-4B3B-99C9-3E7B0FA6E595}" type="slidenum">
              <a:rPr kumimoji="0" lang="en-GB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kumimoji="0"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0CCE40A4-A8A6-42B2-AF72-5D351A6D4155}"/>
              </a:ext>
            </a:extLst>
          </p:cNvPr>
          <p:cNvSpPr txBox="1">
            <a:spLocks/>
          </p:cNvSpPr>
          <p:nvPr/>
        </p:nvSpPr>
        <p:spPr>
          <a:xfrm>
            <a:off x="4473759" y="5993136"/>
            <a:ext cx="7965104" cy="685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000" b="1" dirty="0">
              <a:latin typeface="+mn-lt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3C1C13B-EA27-4788-B3F7-666D1927FB3F}"/>
              </a:ext>
            </a:extLst>
          </p:cNvPr>
          <p:cNvSpPr txBox="1"/>
          <p:nvPr/>
        </p:nvSpPr>
        <p:spPr>
          <a:xfrm>
            <a:off x="360780" y="1604299"/>
            <a:ext cx="11063145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ja-JP" altLang="en-US" dirty="0">
                <a:solidFill>
                  <a:srgbClr val="201F1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❷ </a:t>
            </a:r>
            <a:r>
              <a:rPr lang="en-US" sz="1800" b="1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Inappropriateness in facing the violation of</a:t>
            </a:r>
            <a:r>
              <a:rPr lang="en-US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rights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ja-JP" alt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∵ 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Focus  </a:t>
            </a:r>
            <a:r>
              <a:rPr lang="ja-JP" alt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non- or under fulfilment of rights, not primarily 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post-violation remediation </a:t>
            </a: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Pogge</a:t>
            </a:r>
            <a:r>
              <a:rPr 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2002)</a:t>
            </a:r>
          </a:p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ja-JP" alt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distract from taking action for compensatory measures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88469" y="3185965"/>
            <a:ext cx="11430000" cy="124649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Distinguish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distributing rights and duties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envisioning a political compensatory scheme </a:t>
            </a:r>
          </a:p>
          <a:p>
            <a:pPr marL="742950" lvl="1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 of 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corrective justice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assumption of a prior injustice; causation;  identification of parties</a:t>
            </a:r>
          </a:p>
          <a:p>
            <a:pPr marL="742950" lvl="1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Providing 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rectification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the liable (‘reparation’) and the third party (‘compensation’) for climate victims </a:t>
            </a:r>
            <a:endParaRPr lang="en-US" altLang="ja-JP" dirty="0">
              <a:latin typeface="Sitka Banner" panose="02000505000000020004" pitchFamily="2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360780" y="917000"/>
            <a:ext cx="11704220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ja-JP" altLang="en-US" dirty="0">
                <a:solidFill>
                  <a:srgbClr val="201F1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❶ </a:t>
            </a:r>
            <a:r>
              <a:rPr lang="en-US" altLang="ja-JP" b="1" dirty="0">
                <a:solidFill>
                  <a:srgbClr val="201F1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scope of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covered</a:t>
            </a:r>
          </a:p>
          <a:p>
            <a:pPr>
              <a:lnSpc>
                <a:spcPts val="2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the most vulnerable in acute danger  &gt; those who suffer from slow-onset events</a:t>
            </a:r>
          </a:p>
        </p:txBody>
      </p:sp>
      <p:graphicFrame>
        <p:nvGraphicFramePr>
          <p:cNvPr id="13" name="コンテンツ プレースホルダー 3">
            <a:extLst>
              <a:ext uri="{FF2B5EF4-FFF2-40B4-BE49-F238E27FC236}">
                <a16:creationId xmlns:a16="http://schemas.microsoft.com/office/drawing/2014/main" id="{EF04CA3C-C296-49C6-B7FC-2CE0C29BA9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8526285"/>
              </p:ext>
            </p:extLst>
          </p:nvPr>
        </p:nvGraphicFramePr>
        <p:xfrm>
          <a:off x="9021116" y="7302184"/>
          <a:ext cx="5732167" cy="46155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6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1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56">
                  <a:extLst>
                    <a:ext uri="{9D8B030D-6E8A-4147-A177-3AD203B41FA5}">
                      <a16:colId xmlns:a16="http://schemas.microsoft.com/office/drawing/2014/main" val="3525736975"/>
                    </a:ext>
                  </a:extLst>
                </a:gridCol>
                <a:gridCol w="1018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95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281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Case</a:t>
                      </a:r>
                    </a:p>
                  </a:txBody>
                  <a:tcPr marL="86642" marR="86642" marT="8664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r>
                        <a:rPr lang="en-US" sz="1100" kern="0" dirty="0">
                          <a:solidFill>
                            <a:schemeClr val="accent5"/>
                          </a:solidFill>
                          <a:effectLst/>
                          <a:latin typeface="Georgia" panose="02040502050405020303" pitchFamily="18" charset="0"/>
                        </a:rPr>
                        <a:t>Objective</a:t>
                      </a:r>
                      <a:endParaRPr lang="ja-JP" sz="1100" kern="100" dirty="0">
                        <a:solidFill>
                          <a:schemeClr val="accent5"/>
                        </a:solidFill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86642" marR="86642" marT="866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r>
                        <a:rPr lang="en-US" altLang="ja-JP" sz="1100" kern="0" dirty="0">
                          <a:solidFill>
                            <a:schemeClr val="accent5"/>
                          </a:solidFill>
                          <a:effectLst/>
                          <a:latin typeface="Georgia" panose="02040502050405020303" pitchFamily="18" charset="0"/>
                          <a:ea typeface="游明朝"/>
                          <a:cs typeface="Times New Roman"/>
                        </a:rPr>
                        <a:t>Legal Grounds</a:t>
                      </a:r>
                      <a:endParaRPr lang="ja-JP" sz="1100" kern="100" dirty="0">
                        <a:solidFill>
                          <a:schemeClr val="accent5"/>
                        </a:solidFill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86642" marR="86642" marT="866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r>
                        <a:rPr lang="en-US" altLang="ja-JP" sz="1100" kern="0" dirty="0">
                          <a:solidFill>
                            <a:schemeClr val="accent5"/>
                          </a:solidFill>
                          <a:effectLst/>
                          <a:latin typeface="Georgia" panose="02040502050405020303" pitchFamily="18" charset="0"/>
                          <a:ea typeface="游明朝"/>
                          <a:cs typeface="Times New Roman"/>
                        </a:rPr>
                        <a:t>Legal Grounds</a:t>
                      </a:r>
                      <a:endParaRPr lang="ja-JP" sz="1100" kern="100" dirty="0">
                        <a:solidFill>
                          <a:schemeClr val="accent5"/>
                        </a:solidFill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86642" marR="86642" marT="866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Type of harm</a:t>
                      </a:r>
                      <a:endParaRPr lang="ja-JP" sz="1100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86642" marR="86642" marT="866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347">
                <a:tc gridSpan="5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r>
                        <a:rPr lang="en-US" sz="1100" kern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HRA for Mitigation </a:t>
                      </a:r>
                    </a:p>
                  </a:txBody>
                  <a:tcPr marL="86642" marR="86642" marT="8664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endParaRPr lang="ja-JP" sz="1100" kern="100" dirty="0">
                        <a:solidFill>
                          <a:schemeClr val="accent5"/>
                        </a:solidFill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86642" marR="86642" marT="866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endParaRPr lang="ja-JP" sz="1100" kern="100" dirty="0">
                        <a:solidFill>
                          <a:schemeClr val="accent5"/>
                        </a:solidFill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86642" marR="86642" marT="8664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endParaRPr lang="ja-JP" sz="1100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86642" marR="86642" marT="866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8778485"/>
                  </a:ext>
                </a:extLst>
              </a:tr>
              <a:tr h="620209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r>
                        <a:rPr lang="en-US" altLang="ja-JP" sz="1100" b="0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游明朝"/>
                          <a:cs typeface="Times New Roman"/>
                        </a:rPr>
                        <a:t>Petition to See Relief from Violations of the Rights of </a:t>
                      </a:r>
                      <a:endParaRPr lang="ja-JP" sz="1100" b="0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86642" marR="86642" marT="8664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r>
                        <a:rPr lang="en-US" sz="1100" kern="0" dirty="0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</a:rPr>
                        <a:t>Mitigation </a:t>
                      </a:r>
                      <a:endParaRPr lang="ja-JP" sz="1100" kern="100" dirty="0"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86642" marR="86642" marT="866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endParaRPr lang="ja-JP" sz="1100" kern="100" dirty="0"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86642" marR="86642" marT="866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endParaRPr lang="ja-JP" sz="1100" kern="100" dirty="0"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86642" marR="86642" marT="866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r>
                        <a:rPr lang="en-US" altLang="ja-JP" sz="1100" b="0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游明朝"/>
                          <a:cs typeface="Times New Roman"/>
                        </a:rPr>
                        <a:t>the Inter-American Commission on Human Rights</a:t>
                      </a:r>
                      <a:endParaRPr lang="ja-JP" sz="1100" kern="100" dirty="0"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86642" marR="86642" marT="866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59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r>
                        <a:rPr lang="en-US" sz="1100" b="0" i="1" kern="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Urgenda</a:t>
                      </a:r>
                      <a:r>
                        <a:rPr lang="en-US" sz="1100" b="0" kern="0" baseline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(2019) </a:t>
                      </a:r>
                      <a:endParaRPr lang="ja-JP" sz="1100" b="0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86642" marR="86642" marT="8664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r>
                        <a:rPr lang="en-US" sz="1100" kern="0" dirty="0">
                          <a:effectLst/>
                          <a:latin typeface="Georgia" panose="02040502050405020303" pitchFamily="18" charset="0"/>
                        </a:rPr>
                        <a:t>Reduction of CO2</a:t>
                      </a:r>
                      <a:endParaRPr lang="ja-JP" sz="1100" kern="100" dirty="0"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86642" marR="86642" marT="866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r>
                        <a:rPr lang="en-US" altLang="ja-JP" sz="1100" kern="100">
                          <a:effectLst/>
                          <a:latin typeface="Georgia" panose="02040502050405020303" pitchFamily="18" charset="0"/>
                          <a:ea typeface="游明朝"/>
                          <a:cs typeface="Times New Roman"/>
                        </a:rPr>
                        <a:t>EUHR</a:t>
                      </a:r>
                    </a:p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r>
                        <a:rPr lang="en-US" altLang="ja-JP" sz="1100" kern="100">
                          <a:effectLst/>
                          <a:latin typeface="Georgia" panose="02040502050405020303" pitchFamily="18" charset="0"/>
                          <a:ea typeface="游明朝"/>
                          <a:cs typeface="Times New Roman"/>
                        </a:rPr>
                        <a:t>Domestic constitution</a:t>
                      </a:r>
                      <a:endParaRPr lang="ja-JP" sz="1100" kern="100" dirty="0"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86642" marR="86642" marT="866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r>
                        <a:rPr lang="en-US" altLang="ja-JP" sz="1100" kern="100" dirty="0">
                          <a:effectLst/>
                          <a:latin typeface="Georgia" panose="02040502050405020303" pitchFamily="18" charset="0"/>
                          <a:ea typeface="游明朝"/>
                          <a:cs typeface="Times New Roman"/>
                        </a:rPr>
                        <a:t>EUHR</a:t>
                      </a:r>
                    </a:p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r>
                        <a:rPr lang="en-US" altLang="ja-JP" sz="1100" kern="100" dirty="0">
                          <a:effectLst/>
                          <a:latin typeface="Georgia" panose="02040502050405020303" pitchFamily="18" charset="0"/>
                          <a:ea typeface="游明朝"/>
                          <a:cs typeface="Times New Roman"/>
                        </a:rPr>
                        <a:t>Domestic constitution</a:t>
                      </a:r>
                      <a:endParaRPr lang="ja-JP" sz="1100" kern="100" dirty="0"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86642" marR="86642" marT="866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endParaRPr lang="ja-JP" sz="1100" kern="100" dirty="0"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86642" marR="86642" marT="866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089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Family Farmers and Greenpeace v Germany (2021) </a:t>
                      </a:r>
                      <a:endParaRPr lang="ja-JP" sz="1100" b="0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114300" marR="114300" marT="1143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  <a:latin typeface="Georgia" panose="02040502050405020303" pitchFamily="18" charset="0"/>
                        </a:rPr>
                        <a:t>Mitigation and human rights violations</a:t>
                      </a:r>
                      <a:endParaRPr lang="ja-JP" sz="1100" kern="100" dirty="0"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114300" marR="114300" marT="1143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100" kern="100" dirty="0">
                          <a:effectLst/>
                          <a:latin typeface="Georgia" panose="02040502050405020303" pitchFamily="18" charset="0"/>
                          <a:ea typeface="游明朝"/>
                          <a:cs typeface="Times New Roman"/>
                        </a:rPr>
                        <a:t>Domestic constitution</a:t>
                      </a:r>
                      <a:endParaRPr lang="ja-JP" sz="1100" kern="100" dirty="0"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114300" marR="114300" marT="1143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r>
                        <a:rPr lang="en-US" altLang="ja-JP" sz="1100" kern="100" dirty="0">
                          <a:effectLst/>
                          <a:latin typeface="Georgia" panose="02040502050405020303" pitchFamily="18" charset="0"/>
                          <a:ea typeface="游明朝"/>
                          <a:cs typeface="Times New Roman"/>
                        </a:rPr>
                        <a:t>Domestic constitution</a:t>
                      </a:r>
                      <a:endParaRPr lang="ja-JP" sz="1100" kern="100" dirty="0"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114300" marR="114300" marT="1143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Family Farmers and Greenpeace v Germany (2018) </a:t>
                      </a:r>
                      <a:endParaRPr lang="ja-JP" sz="1100" b="0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114300" marR="114300" marT="1143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5318121"/>
                  </a:ext>
                </a:extLst>
              </a:tr>
              <a:tr h="236950">
                <a:tc gridSpan="5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r>
                        <a:rPr lang="en-US" altLang="ja-JP" sz="1100" b="1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游明朝"/>
                          <a:cs typeface="Times New Roman"/>
                        </a:rPr>
                        <a:t>HRA for L&amp;D</a:t>
                      </a:r>
                      <a:endParaRPr lang="ja-JP" sz="1100" b="1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114300" marR="114300" marT="1143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ja-JP" sz="1100" kern="100" dirty="0"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114300" marR="114300" marT="1143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endParaRPr lang="ja-JP" sz="1100" kern="100" dirty="0"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114300" marR="114300" marT="1143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endParaRPr lang="ja-JP" sz="1100" b="0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114300" marR="114300" marT="1143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97750"/>
                  </a:ext>
                </a:extLst>
              </a:tr>
              <a:tr h="47129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r>
                        <a:rPr lang="en-US" altLang="ja-JP" sz="1100" b="0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游明朝"/>
                          <a:cs typeface="Times New Roman"/>
                        </a:rPr>
                        <a:t>Philippine</a:t>
                      </a:r>
                      <a:endParaRPr lang="ja-JP" sz="1100" b="0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114300" marR="114300" marT="1143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endParaRPr lang="ja-JP" sz="1100" kern="100" dirty="0"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86642" marR="86642" marT="866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endParaRPr lang="ja-JP" sz="1100" kern="100" dirty="0"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86642" marR="86642" marT="866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r>
                        <a:rPr lang="en-US" sz="1100" kern="0" dirty="0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</a:rPr>
                        <a:t>Past</a:t>
                      </a:r>
                      <a:r>
                        <a:rPr lang="en-US" sz="1100" kern="0" dirty="0">
                          <a:effectLst/>
                          <a:latin typeface="Georgia" panose="02040502050405020303" pitchFamily="18" charset="0"/>
                        </a:rPr>
                        <a:t> (</a:t>
                      </a:r>
                      <a:endParaRPr lang="ja-JP" sz="1100" kern="100" dirty="0"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86642" marR="86642" marT="866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r>
                        <a:rPr lang="en-US" sz="1100" kern="0" dirty="0">
                          <a:effectLst/>
                          <a:latin typeface="Georgia" panose="02040502050405020303" pitchFamily="18" charset="0"/>
                        </a:rPr>
                        <a:t>increased insurance costs; loss of business/income</a:t>
                      </a:r>
                      <a:endParaRPr lang="ja-JP" sz="1100" kern="100" dirty="0"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86642" marR="86642" marT="866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411126"/>
                  </a:ext>
                </a:extLst>
              </a:tr>
              <a:tr h="531535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endParaRPr lang="ja-JP" sz="1100" b="0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114300" marR="114300" marT="1143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r>
                        <a:rPr lang="en-US" sz="1100" kern="0" dirty="0">
                          <a:effectLst/>
                          <a:latin typeface="Georgia" panose="02040502050405020303" pitchFamily="18" charset="0"/>
                        </a:rPr>
                        <a:t>Liability and </a:t>
                      </a:r>
                      <a:r>
                        <a:rPr lang="en-US" sz="1100" kern="0" dirty="0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</a:rPr>
                        <a:t>compensation</a:t>
                      </a:r>
                      <a:r>
                        <a:rPr lang="en-US" sz="1100" kern="0" dirty="0">
                          <a:effectLst/>
                          <a:latin typeface="Georgia" panose="02040502050405020303" pitchFamily="18" charset="0"/>
                        </a:rPr>
                        <a:t> for damages from failure to adapt</a:t>
                      </a:r>
                      <a:endParaRPr lang="ja-JP" sz="1100" kern="100" dirty="0"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86642" marR="86642" marT="866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endParaRPr lang="ja-JP" sz="1100" kern="100" dirty="0"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86642" marR="86642" marT="866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r>
                        <a:rPr lang="en-US" sz="1100" kern="0" dirty="0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</a:rPr>
                        <a:t>Specific past </a:t>
                      </a:r>
                      <a:r>
                        <a:rPr lang="en-US" sz="1100" kern="0" dirty="0">
                          <a:effectLst/>
                          <a:latin typeface="Georgia" panose="02040502050405020303" pitchFamily="18" charset="0"/>
                        </a:rPr>
                        <a:t> and prospective harm</a:t>
                      </a:r>
                      <a:endParaRPr lang="ja-JP" sz="1100" kern="100" dirty="0"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86642" marR="86642" marT="866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r>
                        <a:rPr lang="en-US" sz="1100" kern="0" dirty="0">
                          <a:effectLst/>
                          <a:latin typeface="Georgia" panose="02040502050405020303" pitchFamily="18" charset="0"/>
                        </a:rPr>
                        <a:t>Property/psychological damage; costs of evacuation and relocation</a:t>
                      </a:r>
                      <a:endParaRPr lang="ja-JP" sz="1100" kern="100" dirty="0"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86642" marR="86642" marT="8664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1521660"/>
                  </a:ext>
                </a:extLst>
              </a:tr>
              <a:tr h="644846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endParaRPr lang="ja-JP" sz="1100" b="0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114300" marR="114300" marT="1143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  <a:latin typeface="Georgia" panose="02040502050405020303" pitchFamily="18" charset="0"/>
                        </a:rPr>
                        <a:t>Mitigation and human rights violations</a:t>
                      </a:r>
                      <a:endParaRPr lang="ja-JP" sz="1100" kern="100" dirty="0"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114300" marR="114300" marT="1143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ja-JP" sz="1100" kern="100" dirty="0"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114300" marR="114300" marT="1143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r>
                        <a:rPr lang="en-US" sz="1100" kern="0" dirty="0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</a:rPr>
                        <a:t>Specific past </a:t>
                      </a:r>
                      <a:r>
                        <a:rPr lang="en-US" sz="1100" kern="0" dirty="0">
                          <a:effectLst/>
                          <a:latin typeface="Georgia" panose="02040502050405020303" pitchFamily="18" charset="0"/>
                        </a:rPr>
                        <a:t>and prospective harm</a:t>
                      </a:r>
                      <a:endParaRPr lang="ja-JP" sz="1100" kern="100" dirty="0"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114300" marR="114300" marT="1143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1125"/>
                        </a:spcAft>
                      </a:pPr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Family Farmers and Greenpeace v Germany (2018) </a:t>
                      </a:r>
                      <a:endParaRPr lang="ja-JP" sz="1100" b="0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游明朝"/>
                        <a:cs typeface="Times New Roman"/>
                      </a:endParaRPr>
                    </a:p>
                  </a:txBody>
                  <a:tcPr marL="114300" marR="114300" marT="1143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478837"/>
                  </a:ext>
                </a:extLst>
              </a:tr>
            </a:tbl>
          </a:graphicData>
        </a:graphic>
      </p:graphicFrame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1F6CBD0-DD2D-4AE6-842A-788064D750C9}"/>
              </a:ext>
            </a:extLst>
          </p:cNvPr>
          <p:cNvSpPr txBox="1"/>
          <p:nvPr/>
        </p:nvSpPr>
        <p:spPr>
          <a:xfrm>
            <a:off x="288469" y="466655"/>
            <a:ext cx="39240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Perspectives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9BABD41D-CC48-4C7F-BF40-A0E23478775B}"/>
              </a:ext>
            </a:extLst>
          </p:cNvPr>
          <p:cNvSpPr/>
          <p:nvPr/>
        </p:nvSpPr>
        <p:spPr>
          <a:xfrm>
            <a:off x="115833" y="7589974"/>
            <a:ext cx="10535374" cy="870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  <a:spcBef>
                <a:spcPts val="1800"/>
              </a:spcBef>
            </a:pPr>
            <a:r>
              <a:rPr lang="ja-JP" altLang="en-US" dirty="0">
                <a:solidFill>
                  <a:srgbClr val="201F1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❸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needs of informing who is obligated to rectify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 post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harm.</a:t>
            </a:r>
          </a:p>
          <a:p>
            <a:pPr>
              <a:lnSpc>
                <a:spcPts val="1400"/>
              </a:lnSpc>
              <a:spcBef>
                <a:spcPts val="1800"/>
              </a:spcBef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government (Knur 2015, Paris Agreement Art.3) </a:t>
            </a:r>
            <a:r>
              <a:rPr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parochial application </a:t>
            </a:r>
            <a:r>
              <a:rPr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　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special application can be contradict with the naturalist account (universal protection) 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5F2D5D2-73B0-4D79-A0DE-0996CD4421DC}"/>
              </a:ext>
            </a:extLst>
          </p:cNvPr>
          <p:cNvSpPr txBox="1"/>
          <p:nvPr/>
        </p:nvSpPr>
        <p:spPr>
          <a:xfrm>
            <a:off x="0" y="-15215"/>
            <a:ext cx="12192000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Limitations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D027493-0859-4F29-AC83-20108E2CFE3F}"/>
              </a:ext>
            </a:extLst>
          </p:cNvPr>
          <p:cNvSpPr txBox="1"/>
          <p:nvPr/>
        </p:nvSpPr>
        <p:spPr>
          <a:xfrm>
            <a:off x="0" y="2716559"/>
            <a:ext cx="12192000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Alternative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74DDFEA-E2BB-40C2-8385-B954573AF0EE}"/>
              </a:ext>
            </a:extLst>
          </p:cNvPr>
          <p:cNvSpPr txBox="1"/>
          <p:nvPr/>
        </p:nvSpPr>
        <p:spPr>
          <a:xfrm>
            <a:off x="283410" y="4674084"/>
            <a:ext cx="39240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References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6E785D8-586B-4DCA-A264-5E14BBC7BB78}"/>
              </a:ext>
            </a:extLst>
          </p:cNvPr>
          <p:cNvSpPr txBox="1"/>
          <p:nvPr/>
        </p:nvSpPr>
        <p:spPr>
          <a:xfrm>
            <a:off x="288469" y="5118436"/>
            <a:ext cx="11357689" cy="1692771"/>
          </a:xfrm>
          <a:prstGeom prst="rect">
            <a:avLst/>
          </a:prstGeom>
          <a:noFill/>
          <a:ln w="31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Caney, Simon. 2009a. “Climate Change, Human Rights and Moral Thresholds.” </a:t>
            </a:r>
            <a:r>
              <a:rPr lang="en-GB" sz="13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 Rights and Climate Change</a:t>
            </a:r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69–90. </a:t>
            </a:r>
          </a:p>
          <a:p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Hattori, Kumie. 2021. </a:t>
            </a:r>
            <a:r>
              <a:rPr lang="en-US" sz="13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Climate Injustice: Rectifying Loss and Damage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dissertation </a:t>
            </a:r>
            <a:r>
              <a:rPr lang="en-US" altLang="ja-JP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submitted to Kyoto University).</a:t>
            </a:r>
            <a:endParaRPr lang="en-GB" sz="13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Hattori, Kumie. 2021. "Responsibilities for Climate Damage within Borders: Reconciling Liability with Shared Responsibility" </a:t>
            </a:r>
            <a:r>
              <a:rPr lang="en-US" sz="13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Philosophies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6, no. 3: 65.</a:t>
            </a:r>
          </a:p>
          <a:p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Knur, </a:t>
            </a:r>
            <a:r>
              <a:rPr lang="en-GB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Franziska</a:t>
            </a:r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2015. “The United Nations Human Rights-Based Approach to Climate Change – Introducing a Human Dimension to International Climate Law .” In </a:t>
            </a:r>
            <a:r>
              <a:rPr lang="en-GB" sz="13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Climate Change as a Threat to Peace: Impacts on Cultural Heritage and Cultural Diversity</a:t>
            </a:r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edited by Sabine von </a:t>
            </a:r>
            <a:r>
              <a:rPr lang="en-GB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Schorlemer</a:t>
            </a:r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Sylvia </a:t>
            </a:r>
            <a:r>
              <a:rPr lang="en-GB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Maus</a:t>
            </a:r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Peter Lang GmbH. </a:t>
            </a:r>
          </a:p>
          <a:p>
            <a:r>
              <a:rPr lang="en-GB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Pogge</a:t>
            </a:r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Thomas. 2002. </a:t>
            </a:r>
            <a:r>
              <a:rPr lang="en-GB" sz="13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 Poverty and Human Rights: Cosmopolitan Responsibilities and Reforms</a:t>
            </a:r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3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6(11), 951–952.</a:t>
            </a:r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Polity Press.</a:t>
            </a:r>
          </a:p>
          <a:p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Toussaint, Patrick, and Adrian </a:t>
            </a:r>
            <a:r>
              <a:rPr lang="en-GB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Martínez</a:t>
            </a:r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Blanco. 2020. “A Human Rights-Based Approach to Loss and Damage Under the Climate Change Regime.” </a:t>
            </a:r>
            <a:r>
              <a:rPr lang="en-GB" sz="13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Climate Policy</a:t>
            </a:r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(6): 743–57</a:t>
            </a:r>
          </a:p>
        </p:txBody>
      </p:sp>
      <p:pic>
        <p:nvPicPr>
          <p:cNvPr id="3" name="ビデオ 2">
            <a:hlinkClick r:id="" action="ppaction://media"/>
            <a:extLst>
              <a:ext uri="{FF2B5EF4-FFF2-40B4-BE49-F238E27FC236}">
                <a16:creationId xmlns:a16="http://schemas.microsoft.com/office/drawing/2014/main" id="{7FA12C25-0FCD-4832-9217-45704C6F93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77500" y="5143500"/>
            <a:ext cx="17145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8772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509"/>
    </mc:Choice>
    <mc:Fallback>
      <p:transition spd="slow" advTm="97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3" grpId="0"/>
      <p:bldP spid="20" grpId="0" animBg="1"/>
      <p:bldP spid="25" grpId="0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9.6|15.3|2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|31.7|33.1|0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マディソン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2622</TotalTime>
  <Words>829</Words>
  <Application>Microsoft Office PowerPoint</Application>
  <PresentationFormat>ワイド画面</PresentationFormat>
  <Paragraphs>92</Paragraphs>
  <Slides>3</Slides>
  <Notes>2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3</vt:i4>
      </vt:variant>
    </vt:vector>
  </HeadingPairs>
  <TitlesOfParts>
    <vt:vector size="16" baseType="lpstr">
      <vt:lpstr>Arial</vt:lpstr>
      <vt:lpstr>Bahnschrift SemiBold</vt:lpstr>
      <vt:lpstr>Calibri</vt:lpstr>
      <vt:lpstr>Calibri Light</vt:lpstr>
      <vt:lpstr>Constantia</vt:lpstr>
      <vt:lpstr>Georgia</vt:lpstr>
      <vt:lpstr>MS Shell Dlg 2</vt:lpstr>
      <vt:lpstr>Sitka Banner</vt:lpstr>
      <vt:lpstr>Times New Roman</vt:lpstr>
      <vt:lpstr>Wingdings</vt:lpstr>
      <vt:lpstr>Wingdings 3</vt:lpstr>
      <vt:lpstr>マディソン</vt:lpstr>
      <vt:lpstr>Office Theme</vt:lpstr>
      <vt:lpstr>Limitations of  the Human Rights Approach  to Climate Loss and Damage : From the Politico-Theoretical Perspective 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Limitations of  the Human Rights Approach  to Climate Loss and Damage : From Theoretical Perspective</dc:title>
  <dc:creator>服部 久美恵</dc:creator>
  <cp:lastModifiedBy>服部 久美恵</cp:lastModifiedBy>
  <cp:revision>31</cp:revision>
  <cp:lastPrinted>2021-10-26T01:07:45Z</cp:lastPrinted>
  <dcterms:created xsi:type="dcterms:W3CDTF">2021-10-24T02:58:24Z</dcterms:created>
  <dcterms:modified xsi:type="dcterms:W3CDTF">2021-10-26T05:37:43Z</dcterms:modified>
</cp:coreProperties>
</file>